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1.tif>
</file>

<file path=ppt/media/image10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2387600" y="5989439"/>
            <a:ext cx="19621500" cy="990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000"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1473200" y="1326346"/>
            <a:ext cx="21437600" cy="803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13169900" y="1092200"/>
            <a:ext cx="9525000" cy="11506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13169900" y="3302000"/>
            <a:ext cx="9525000" cy="9207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15798800" y="68707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15798800" y="9525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idx="15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xfrm>
            <a:off x="23724221" y="13122415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23721936" y="13122415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800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4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j-lt"/>
          <a:ea typeface="+mj-ea"/>
          <a:cs typeface="+mj-cs"/>
          <a:sym typeface="Helvetica Neue Medium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4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j-lt"/>
          <a:ea typeface="+mj-ea"/>
          <a:cs typeface="+mj-cs"/>
          <a:sym typeface="Helvetica Neue Medium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4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j-lt"/>
          <a:ea typeface="+mj-ea"/>
          <a:cs typeface="+mj-cs"/>
          <a:sym typeface="Helvetica Neue Medium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4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j-lt"/>
          <a:ea typeface="+mj-ea"/>
          <a:cs typeface="+mj-cs"/>
          <a:sym typeface="Helvetica Neue Medium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4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j-lt"/>
          <a:ea typeface="+mj-ea"/>
          <a:cs typeface="+mj-cs"/>
          <a:sym typeface="Helvetica Neue Medium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4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j-lt"/>
          <a:ea typeface="+mj-ea"/>
          <a:cs typeface="+mj-cs"/>
          <a:sym typeface="Helvetica Neue Medium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4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j-lt"/>
          <a:ea typeface="+mj-ea"/>
          <a:cs typeface="+mj-cs"/>
          <a:sym typeface="Helvetica Neue Medium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4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j-lt"/>
          <a:ea typeface="+mj-ea"/>
          <a:cs typeface="+mj-cs"/>
          <a:sym typeface="Helvetica Neue Medium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4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j-lt"/>
          <a:ea typeface="+mj-ea"/>
          <a:cs typeface="+mj-cs"/>
          <a:sym typeface="Helvetica Neue Medium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PingFang SC Regular"/>
          <a:ea typeface="PingFang SC Regular"/>
          <a:cs typeface="PingFang SC Regular"/>
          <a:sym typeface="PingFang SC Regular"/>
        </a:defRPr>
      </a:lvl1pPr>
      <a:lvl2pPr marL="1244600" marR="0" indent="-6096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PingFang SC Regular"/>
          <a:ea typeface="PingFang SC Regular"/>
          <a:cs typeface="PingFang SC Regular"/>
          <a:sym typeface="PingFang SC Regular"/>
        </a:defRPr>
      </a:lvl2pPr>
      <a:lvl3pPr marL="1879600" marR="0" indent="-6096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PingFang SC Regular"/>
          <a:ea typeface="PingFang SC Regular"/>
          <a:cs typeface="PingFang SC Regular"/>
          <a:sym typeface="PingFang SC Regular"/>
        </a:defRPr>
      </a:lvl3pPr>
      <a:lvl4pPr marL="2514600" marR="0" indent="-6096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PingFang SC Regular"/>
          <a:ea typeface="PingFang SC Regular"/>
          <a:cs typeface="PingFang SC Regular"/>
          <a:sym typeface="PingFang SC Regular"/>
        </a:defRPr>
      </a:lvl4pPr>
      <a:lvl5pPr marL="3149600" marR="0" indent="-6096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PingFang SC Regular"/>
          <a:ea typeface="PingFang SC Regular"/>
          <a:cs typeface="PingFang SC Regular"/>
          <a:sym typeface="PingFang SC Regular"/>
        </a:defRPr>
      </a:lvl5pPr>
      <a:lvl6pPr marL="3784600" marR="0" indent="-6096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PingFang SC Regular"/>
          <a:ea typeface="PingFang SC Regular"/>
          <a:cs typeface="PingFang SC Regular"/>
          <a:sym typeface="PingFang SC Regular"/>
        </a:defRPr>
      </a:lvl6pPr>
      <a:lvl7pPr marL="4419600" marR="0" indent="-6096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PingFang SC Regular"/>
          <a:ea typeface="PingFang SC Regular"/>
          <a:cs typeface="PingFang SC Regular"/>
          <a:sym typeface="PingFang SC Regular"/>
        </a:defRPr>
      </a:lvl7pPr>
      <a:lvl8pPr marL="5054600" marR="0" indent="-6096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PingFang SC Regular"/>
          <a:ea typeface="PingFang SC Regular"/>
          <a:cs typeface="PingFang SC Regular"/>
          <a:sym typeface="PingFang SC Regular"/>
        </a:defRPr>
      </a:lvl8pPr>
      <a:lvl9pPr marL="5689600" marR="0" indent="-6096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PingFang SC Regular"/>
          <a:ea typeface="PingFang SC Regular"/>
          <a:cs typeface="PingFang SC Regular"/>
          <a:sym typeface="PingFang SC Regular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tif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5.tif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tif"/><Relationship Id="rId3" Type="http://schemas.openxmlformats.org/officeDocument/2006/relationships/image" Target="../media/image7.tif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图像" descr="图像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2700" y="1135846"/>
            <a:ext cx="21818600" cy="8445501"/>
          </a:xfrm>
          <a:prstGeom prst="rect">
            <a:avLst/>
          </a:prstGeom>
        </p:spPr>
      </p:pic>
      <p:sp>
        <p:nvSpPr>
          <p:cNvPr id="120" name="在ES7时代下的异步处理机制"/>
          <p:cNvSpPr txBox="1"/>
          <p:nvPr>
            <p:ph type="title"/>
          </p:nvPr>
        </p:nvSpPr>
        <p:spPr>
          <a:xfrm>
            <a:off x="1473200" y="9707429"/>
            <a:ext cx="21437600" cy="1438541"/>
          </a:xfrm>
          <a:prstGeom prst="rect">
            <a:avLst/>
          </a:prstGeom>
        </p:spPr>
        <p:txBody>
          <a:bodyPr/>
          <a:lstStyle>
            <a:lvl1pPr marR="457200" defTabSz="266700">
              <a:lnSpc>
                <a:spcPct val="115000"/>
              </a:lnSpc>
              <a:defRPr sz="7200"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>
              <a:defRPr>
                <a:effectLst/>
              </a:defRPr>
            </a:pPr>
            <a:r>
              <a:t>在ES7时代下的异步处理机制</a:t>
            </a:r>
          </a:p>
        </p:txBody>
      </p:sp>
      <p:sp>
        <p:nvSpPr>
          <p:cNvPr id="121" name="——  async/await应用"/>
          <p:cNvSpPr txBox="1"/>
          <p:nvPr>
            <p:ph type="body" sz="quarter" idx="1"/>
          </p:nvPr>
        </p:nvSpPr>
        <p:spPr>
          <a:xfrm>
            <a:off x="13195034" y="11281833"/>
            <a:ext cx="9965533" cy="1334890"/>
          </a:xfrm>
          <a:prstGeom prst="rect">
            <a:avLst/>
          </a:prstGeom>
          <a:effectLst>
            <a:outerShdw sx="100000" sy="100000" kx="0" ky="0" algn="b" rotWithShape="0" blurRad="355600" dist="0" dir="0">
              <a:srgbClr val="000000">
                <a:alpha val="75000"/>
              </a:srgbClr>
            </a:outerShdw>
          </a:effectLst>
        </p:spPr>
        <p:txBody>
          <a:bodyPr/>
          <a:lstStyle/>
          <a:p>
            <a:pPr algn="r" defTabSz="584200">
              <a:defRPr sz="6400">
                <a:solidFill>
                  <a:srgbClr val="FFFFFF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——  </a:t>
            </a:r>
            <a:r>
              <a:t>async/await应用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ll( )"/>
          <p:cNvSpPr txBox="1"/>
          <p:nvPr>
            <p:ph type="title"/>
          </p:nvPr>
        </p:nvSpPr>
        <p:spPr>
          <a:xfrm>
            <a:off x="1473200" y="1168400"/>
            <a:ext cx="11004482" cy="1803401"/>
          </a:xfrm>
          <a:prstGeom prst="rect">
            <a:avLst/>
          </a:prstGeom>
        </p:spPr>
        <p:txBody>
          <a:bodyPr/>
          <a:lstStyle/>
          <a:p>
            <a:pPr/>
            <a:r>
              <a:t>all( )</a:t>
            </a:r>
          </a:p>
        </p:txBody>
      </p:sp>
      <p:sp>
        <p:nvSpPr>
          <p:cNvPr id="154" name="Promise.all 接收一个 promise对象的数组作为参数，当这个数组里的所有promise对象全部变为resolve或reject状态的时候，它才会去调用 .then 方法。…"/>
          <p:cNvSpPr txBox="1"/>
          <p:nvPr/>
        </p:nvSpPr>
        <p:spPr>
          <a:xfrm>
            <a:off x="1439333" y="3016249"/>
            <a:ext cx="9581290" cy="905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Promise.all 接收一个 promise对象的数组作为参数，当这个数组里的所有promise对象全部变为resolve或reject状态的时候，它才会去调用 .then 方法。</a:t>
            </a:r>
          </a:p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传递给 Promise.all 的promise并不是一个个的顺序执行的，而是同时开始、并行执行的。</a:t>
            </a:r>
          </a:p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那么如何知道成功地先后顺序呢？</a:t>
            </a:r>
          </a:p>
        </p:txBody>
      </p:sp>
      <p:pic>
        <p:nvPicPr>
          <p:cNvPr id="155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67856" y="2146519"/>
            <a:ext cx="9455541" cy="10794562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race( )"/>
          <p:cNvSpPr txBox="1"/>
          <p:nvPr>
            <p:ph type="title"/>
          </p:nvPr>
        </p:nvSpPr>
        <p:spPr>
          <a:xfrm>
            <a:off x="1727199" y="883443"/>
            <a:ext cx="8552393" cy="1425047"/>
          </a:xfrm>
          <a:prstGeom prst="rect">
            <a:avLst/>
          </a:prstGeom>
        </p:spPr>
        <p:txBody>
          <a:bodyPr/>
          <a:lstStyle/>
          <a:p>
            <a:pPr/>
            <a:r>
              <a:t>race( )</a:t>
            </a:r>
          </a:p>
        </p:txBody>
      </p:sp>
      <p:sp>
        <p:nvSpPr>
          <p:cNvPr id="158" name="Promise.race 只要有一个promise对象进入 FulFilled 或者 Rejected 状态的话，就会继续进行后面的处理。…"/>
          <p:cNvSpPr txBox="1"/>
          <p:nvPr/>
        </p:nvSpPr>
        <p:spPr>
          <a:xfrm>
            <a:off x="1507066" y="2565399"/>
            <a:ext cx="8659219" cy="990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Promise.race 只要有一个promise对象进入 FulFilled 或者 Rejected 状态的话，就会继续进行后面的处理。</a:t>
            </a:r>
          </a:p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但是，在第一个promise对象变为Fulfilled之后，并不会取消其他promise对象的执行。</a:t>
            </a:r>
          </a:p>
          <a:p>
            <a:pPr algn="l">
              <a:spcBef>
                <a:spcPts val="5100"/>
              </a:spcBef>
              <a:defRPr sz="4800"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这也就意味着，当我们发起并行发起请求的时候，无法取消后续的请求。导致服务器额外的负担。</a:t>
            </a:r>
          </a:p>
        </p:txBody>
      </p:sp>
      <p:pic>
        <p:nvPicPr>
          <p:cNvPr id="15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89366" y="1370139"/>
            <a:ext cx="9721220" cy="11329102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68621" y="3464983"/>
            <a:ext cx="10994179" cy="859069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62" name="同步调用和异步调用同时存在导致的混乱"/>
          <p:cNvSpPr txBox="1"/>
          <p:nvPr>
            <p:ph type="title"/>
          </p:nvPr>
        </p:nvSpPr>
        <p:spPr>
          <a:xfrm>
            <a:off x="1134533" y="931333"/>
            <a:ext cx="15404834" cy="1803401"/>
          </a:xfrm>
          <a:prstGeom prst="rect">
            <a:avLst/>
          </a:prstGeom>
        </p:spPr>
        <p:txBody>
          <a:bodyPr/>
          <a:lstStyle/>
          <a:p>
            <a:pPr/>
            <a:r>
              <a:t>同步调用和异步调用同时存在导致的混乱</a:t>
            </a:r>
          </a:p>
        </p:txBody>
      </p:sp>
      <p:sp>
        <p:nvSpPr>
          <p:cNvPr id="163" name="Promise只能进行异步调用方式。…"/>
          <p:cNvSpPr txBox="1"/>
          <p:nvPr/>
        </p:nvSpPr>
        <p:spPr>
          <a:xfrm>
            <a:off x="1168399" y="3478355"/>
            <a:ext cx="11141569" cy="735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Promise只能进行异步调用方式。</a:t>
            </a:r>
          </a:p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理论上，在promise.then 执行的时候promise对象已经是确定状态，从程序上说对回调函数进行同步调用也是行得通的。</a:t>
            </a:r>
          </a:p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Promise也会以异步的方式调用该回调函数，这是在Promise设计上的规定方针。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通过Promise解决异步方式"/>
          <p:cNvSpPr txBox="1"/>
          <p:nvPr>
            <p:ph type="title"/>
          </p:nvPr>
        </p:nvSpPr>
        <p:spPr>
          <a:xfrm>
            <a:off x="1473200" y="1044012"/>
            <a:ext cx="21437601" cy="1476442"/>
          </a:xfrm>
          <a:prstGeom prst="rect">
            <a:avLst/>
          </a:prstGeom>
        </p:spPr>
        <p:txBody>
          <a:bodyPr/>
          <a:lstStyle/>
          <a:p>
            <a:pPr/>
            <a:r>
              <a:t>通过Promise解决异步方式</a:t>
            </a:r>
          </a:p>
        </p:txBody>
      </p:sp>
      <p:pic>
        <p:nvPicPr>
          <p:cNvPr id="166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0216" y="2907988"/>
            <a:ext cx="10570799" cy="10033624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67" name="当需求变复杂之后……"/>
          <p:cNvSpPr txBox="1"/>
          <p:nvPr/>
        </p:nvSpPr>
        <p:spPr>
          <a:xfrm>
            <a:off x="13174133" y="3181350"/>
            <a:ext cx="9340913" cy="735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100"/>
              </a:spcBef>
              <a:defRPr sz="4800"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当需求变复杂之后…</a:t>
            </a:r>
          </a:p>
          <a:p>
            <a:pPr algn="l">
              <a:spcBef>
                <a:spcPts val="5100"/>
              </a:spcBef>
              <a:defRPr sz="4800"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可以看出左侧需要在异步中做处理之后，出现了6层嵌套。这样的代码确实会大大降低可读性。</a:t>
            </a:r>
          </a:p>
          <a:p>
            <a:pPr algn="l">
              <a:spcBef>
                <a:spcPts val="5100"/>
              </a:spcBef>
              <a:defRPr sz="4800"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Promise使用链式调用的方式在一定程度上也使得代码失去了原本的意义。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ES7下异步处理的终极解决方案"/>
          <p:cNvSpPr txBox="1"/>
          <p:nvPr>
            <p:ph type="title"/>
          </p:nvPr>
        </p:nvSpPr>
        <p:spPr>
          <a:xfrm>
            <a:off x="1473200" y="1331879"/>
            <a:ext cx="21437600" cy="188998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ES7下异步处理的终极解决方案</a:t>
            </a:r>
          </a:p>
        </p:txBody>
      </p:sp>
      <p:sp>
        <p:nvSpPr>
          <p:cNvPr id="170" name="简约而干净…"/>
          <p:cNvSpPr txBox="1"/>
          <p:nvPr>
            <p:ph type="body" sz="quarter" idx="1"/>
          </p:nvPr>
        </p:nvSpPr>
        <p:spPr>
          <a:xfrm>
            <a:off x="4206246" y="4492592"/>
            <a:ext cx="8500998" cy="4730816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简约而干净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同、异步混合错误处理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条件判别</a:t>
            </a:r>
          </a:p>
        </p:txBody>
      </p:sp>
      <p:sp>
        <p:nvSpPr>
          <p:cNvPr id="171" name="轻松获取中间值…"/>
          <p:cNvSpPr txBox="1"/>
          <p:nvPr/>
        </p:nvSpPr>
        <p:spPr>
          <a:xfrm>
            <a:off x="13862677" y="4406172"/>
            <a:ext cx="8674564" cy="4903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609600" indent="-609600" algn="l">
              <a:spcBef>
                <a:spcPts val="5100"/>
              </a:spcBef>
              <a:buSzPct val="30000"/>
              <a:buBlip>
                <a:blip r:embed="rId2"/>
              </a:buBlip>
              <a:defRPr sz="4800"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轻松获取中间值</a:t>
            </a:r>
          </a:p>
          <a:p>
            <a:pPr marL="609600" indent="-609600" algn="l">
              <a:spcBef>
                <a:spcPts val="5100"/>
              </a:spcBef>
              <a:buSzPct val="30000"/>
              <a:buBlip>
                <a:blip r:embed="rId2"/>
              </a:buBlip>
              <a:defRPr sz="4800"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错误堆栈信息</a:t>
            </a:r>
          </a:p>
          <a:p>
            <a:pPr marL="609600" indent="-609600" algn="l">
              <a:spcBef>
                <a:spcPts val="5100"/>
              </a:spcBef>
              <a:buSzPct val="30000"/>
              <a:buBlip>
                <a:blip r:embed="rId2"/>
              </a:buBlip>
              <a:defRPr sz="4800"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调试便捷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通过async/await解决异步方式"/>
          <p:cNvSpPr txBox="1"/>
          <p:nvPr>
            <p:ph type="title"/>
          </p:nvPr>
        </p:nvSpPr>
        <p:spPr>
          <a:xfrm>
            <a:off x="1473200" y="1331879"/>
            <a:ext cx="21437600" cy="1476442"/>
          </a:xfrm>
          <a:prstGeom prst="rect">
            <a:avLst/>
          </a:prstGeom>
        </p:spPr>
        <p:txBody>
          <a:bodyPr/>
          <a:lstStyle/>
          <a:p>
            <a:pPr/>
            <a:r>
              <a:t>通过async/await解决异步方式</a:t>
            </a:r>
          </a:p>
        </p:txBody>
      </p:sp>
      <p:sp>
        <p:nvSpPr>
          <p:cNvPr id="174" name="当使用async/await来解决时，一切变得轻松简单。…"/>
          <p:cNvSpPr txBox="1"/>
          <p:nvPr/>
        </p:nvSpPr>
        <p:spPr>
          <a:xfrm>
            <a:off x="13428133" y="3393016"/>
            <a:ext cx="9340913" cy="415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100"/>
              </a:spcBef>
              <a:defRPr sz="4800"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当使用async/await来解决时，一切变得轻松简单。</a:t>
            </a:r>
          </a:p>
          <a:p>
            <a:pPr algn="l">
              <a:spcBef>
                <a:spcPts val="5100"/>
              </a:spcBef>
              <a:defRPr sz="4800"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而代码阅读起来就如同没有异步一般。</a:t>
            </a:r>
          </a:p>
        </p:txBody>
      </p:sp>
      <p:pic>
        <p:nvPicPr>
          <p:cNvPr id="175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1233" y="3333762"/>
            <a:ext cx="10809033" cy="704847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async/await基本规则"/>
          <p:cNvSpPr txBox="1"/>
          <p:nvPr>
            <p:ph type="title"/>
          </p:nvPr>
        </p:nvSpPr>
        <p:spPr>
          <a:xfrm>
            <a:off x="1066800" y="944364"/>
            <a:ext cx="21437601" cy="1574139"/>
          </a:xfrm>
          <a:prstGeom prst="rect">
            <a:avLst/>
          </a:prstGeom>
        </p:spPr>
        <p:txBody>
          <a:bodyPr/>
          <a:lstStyle/>
          <a:p>
            <a:pPr/>
            <a:r>
              <a:t>async/await基本规则</a:t>
            </a:r>
          </a:p>
        </p:txBody>
      </p:sp>
      <p:sp>
        <p:nvSpPr>
          <p:cNvPr id="178" name="async表示这是一个async函数,await只能用在这个函数里面。…"/>
          <p:cNvSpPr txBox="1"/>
          <p:nvPr>
            <p:ph type="body" sz="half" idx="4294967295"/>
          </p:nvPr>
        </p:nvSpPr>
        <p:spPr>
          <a:xfrm>
            <a:off x="1117599" y="2212670"/>
            <a:ext cx="10970619" cy="1042998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async表示这是一个async函数,await只能用在这个函数里面。</a:t>
            </a:r>
          </a:p>
          <a:p>
            <a:pPr>
              <a:buBlip>
                <a:blip r:embed="rId2"/>
              </a:buBlip>
            </a:pPr>
            <a:r>
              <a:t>await 表示在这里等待promise返回结果了，再继续执行。</a:t>
            </a:r>
          </a:p>
          <a:p>
            <a:pPr>
              <a:buBlip>
                <a:blip r:embed="rId2"/>
              </a:buBlip>
            </a:pPr>
            <a:r>
              <a:t>await 后面跟着的应该是一个promise对象</a:t>
            </a:r>
          </a:p>
          <a:p>
            <a:pPr>
              <a:buBlip>
                <a:blip r:embed="rId2"/>
              </a:buBlip>
            </a:pPr>
            <a:r>
              <a:t>await等待的虽然是promise对象，但不必写.then()，直接可以得到返回值。</a:t>
            </a:r>
          </a:p>
        </p:txBody>
      </p:sp>
      <p:pic>
        <p:nvPicPr>
          <p:cNvPr id="179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19856" y="2212670"/>
            <a:ext cx="10202831" cy="1042998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async/await 实例"/>
          <p:cNvSpPr txBox="1"/>
          <p:nvPr>
            <p:ph type="title"/>
          </p:nvPr>
        </p:nvSpPr>
        <p:spPr>
          <a:xfrm>
            <a:off x="1473200" y="1066799"/>
            <a:ext cx="21437600" cy="1598614"/>
          </a:xfrm>
          <a:prstGeom prst="rect">
            <a:avLst/>
          </a:prstGeom>
        </p:spPr>
        <p:txBody>
          <a:bodyPr/>
          <a:lstStyle/>
          <a:p>
            <a:pPr/>
            <a:r>
              <a:t>async/await 实例</a:t>
            </a:r>
          </a:p>
        </p:txBody>
      </p:sp>
      <p:sp>
        <p:nvSpPr>
          <p:cNvPr id="182" name="1.循环多个await"/>
          <p:cNvSpPr txBox="1"/>
          <p:nvPr/>
        </p:nvSpPr>
        <p:spPr>
          <a:xfrm>
            <a:off x="2668904" y="3437372"/>
            <a:ext cx="4618991" cy="990601"/>
          </a:xfrm>
          <a:prstGeom prst="rect">
            <a:avLst/>
          </a:prstGeom>
          <a:solidFill>
            <a:srgbClr val="94908F">
              <a:alpha val="64999"/>
            </a:srgbClr>
          </a:solidFill>
          <a:ln w="12700">
            <a:miter lim="400000"/>
          </a:ln>
          <a:effectLst>
            <a:outerShdw sx="100000" sy="100000" kx="0" ky="0" algn="b" rotWithShape="0" blurRad="50800" dist="63500" dir="27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1.循环多个await</a:t>
            </a:r>
          </a:p>
        </p:txBody>
      </p:sp>
      <p:pic>
        <p:nvPicPr>
          <p:cNvPr id="183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53854" y="5199932"/>
            <a:ext cx="6720397" cy="670280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84" name="2.按顺序完成异步操作"/>
          <p:cNvSpPr txBox="1"/>
          <p:nvPr/>
        </p:nvSpPr>
        <p:spPr>
          <a:xfrm>
            <a:off x="13245888" y="3437372"/>
            <a:ext cx="6358891" cy="990601"/>
          </a:xfrm>
          <a:prstGeom prst="rect">
            <a:avLst/>
          </a:prstGeom>
          <a:solidFill>
            <a:srgbClr val="94908F">
              <a:alpha val="64999"/>
            </a:srgbClr>
          </a:solidFill>
          <a:ln w="12700">
            <a:miter lim="400000"/>
          </a:ln>
          <a:effectLst>
            <a:outerShdw sx="100000" sy="100000" kx="0" ky="0" algn="b" rotWithShape="0" blurRad="50800" dist="63500" dir="27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2.按顺序完成异步操作</a:t>
            </a:r>
          </a:p>
        </p:txBody>
      </p:sp>
      <p:pic>
        <p:nvPicPr>
          <p:cNvPr id="185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rcRect l="0" t="0" r="3652" b="0"/>
          <a:stretch>
            <a:fillRect/>
          </a:stretch>
        </p:blipFill>
        <p:spPr>
          <a:xfrm>
            <a:off x="12882099" y="5199932"/>
            <a:ext cx="8110956" cy="670280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— 密斯·凡·德·罗/现代主义建筑大师"/>
          <p:cNvSpPr txBox="1"/>
          <p:nvPr>
            <p:ph type="body" idx="13"/>
          </p:nvPr>
        </p:nvSpPr>
        <p:spPr>
          <a:xfrm>
            <a:off x="2387600" y="8966200"/>
            <a:ext cx="19621500" cy="952500"/>
          </a:xfrm>
          <a:prstGeom prst="rect">
            <a:avLst/>
          </a:prstGeom>
        </p:spPr>
        <p:txBody>
          <a:bodyPr/>
          <a:lstStyle>
            <a:lvl1pPr>
              <a:defRPr i="0" sz="480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/>
            <a:r>
              <a:t>— 密斯·凡·德·罗/现代主义建筑大师</a:t>
            </a:r>
          </a:p>
        </p:txBody>
      </p:sp>
      <p:sp>
        <p:nvSpPr>
          <p:cNvPr id="188" name="“Less is more.”"/>
          <p:cNvSpPr txBox="1"/>
          <p:nvPr>
            <p:ph type="body" idx="14"/>
          </p:nvPr>
        </p:nvSpPr>
        <p:spPr>
          <a:xfrm>
            <a:off x="2381249" y="4500055"/>
            <a:ext cx="19621501" cy="1564835"/>
          </a:xfrm>
          <a:prstGeom prst="rect">
            <a:avLst/>
          </a:prstGeom>
        </p:spPr>
        <p:txBody>
          <a:bodyPr/>
          <a:lstStyle>
            <a:lvl1pPr>
              <a:defRPr b="1" sz="9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r>
              <a:t>“Less is more.”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谢谢！Thanks!"/>
          <p:cNvSpPr txBox="1"/>
          <p:nvPr/>
        </p:nvSpPr>
        <p:spPr>
          <a:xfrm>
            <a:off x="5957163" y="4728633"/>
            <a:ext cx="12469674" cy="266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44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/>
            <a:r>
              <a:t>谢谢！Thanks!</a:t>
            </a:r>
          </a:p>
        </p:txBody>
      </p:sp>
      <p:sp>
        <p:nvSpPr>
          <p:cNvPr id="191" name="— UShow Jack"/>
          <p:cNvSpPr txBox="1"/>
          <p:nvPr/>
        </p:nvSpPr>
        <p:spPr>
          <a:xfrm>
            <a:off x="2387600" y="8966200"/>
            <a:ext cx="1962150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i="1" sz="48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— UShow Jack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异步队列起因"/>
          <p:cNvSpPr txBox="1"/>
          <p:nvPr>
            <p:ph type="ctrTitle"/>
          </p:nvPr>
        </p:nvSpPr>
        <p:spPr>
          <a:xfrm>
            <a:off x="1473200" y="639233"/>
            <a:ext cx="21437600" cy="1399051"/>
          </a:xfrm>
          <a:prstGeom prst="rect">
            <a:avLst/>
          </a:prstGeom>
        </p:spPr>
        <p:txBody>
          <a:bodyPr/>
          <a:lstStyle/>
          <a:p>
            <a:pPr/>
            <a:r>
              <a:t>异步队列起因</a:t>
            </a:r>
          </a:p>
        </p:txBody>
      </p:sp>
      <p:sp>
        <p:nvSpPr>
          <p:cNvPr id="124" name="Javascript语言的执行环境是“单线程”(single thread)。…"/>
          <p:cNvSpPr txBox="1"/>
          <p:nvPr>
            <p:ph type="subTitle" sz="half" idx="1"/>
          </p:nvPr>
        </p:nvSpPr>
        <p:spPr>
          <a:xfrm>
            <a:off x="1303866" y="2953014"/>
            <a:ext cx="12569297" cy="999437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5100"/>
              </a:spcBef>
              <a:defRPr sz="4800">
                <a:solidFill>
                  <a:srgbClr val="FFFFFF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Javascript语言的执行环境是“单线程”(single thread)。</a:t>
            </a:r>
          </a:p>
          <a:p>
            <a:pPr>
              <a:spcBef>
                <a:spcPts val="5100"/>
              </a:spcBef>
              <a:defRPr sz="4800">
                <a:solidFill>
                  <a:srgbClr val="FFFFFF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单线程模式实现相对简单，执行环境相对纯粹。但假设一个任务耗时很长，必然会阻塞后面的任务，导致整个网页无响应。于是，Javascript语言将任务的执行模式分成两种：同步(Synchronous)和异步(Asynchronous)。</a:t>
            </a:r>
          </a:p>
          <a:p>
            <a:pPr>
              <a:spcBef>
                <a:spcPts val="5100"/>
              </a:spcBef>
              <a:defRPr sz="4800">
                <a:solidFill>
                  <a:srgbClr val="FFFFFF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这就涉及到事件环机制。</a:t>
            </a:r>
          </a:p>
        </p:txBody>
      </p:sp>
      <p:pic>
        <p:nvPicPr>
          <p:cNvPr id="125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98073" y="3160183"/>
            <a:ext cx="8266859" cy="704948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原生JavaScript解决异步方式"/>
          <p:cNvSpPr txBox="1"/>
          <p:nvPr>
            <p:ph type="title"/>
          </p:nvPr>
        </p:nvSpPr>
        <p:spPr>
          <a:xfrm>
            <a:off x="1473200" y="1608666"/>
            <a:ext cx="21437600" cy="1476442"/>
          </a:xfrm>
          <a:prstGeom prst="rect">
            <a:avLst/>
          </a:prstGeom>
        </p:spPr>
        <p:txBody>
          <a:bodyPr/>
          <a:lstStyle/>
          <a:p>
            <a:pPr/>
            <a:r>
              <a:t>原生JavaScript解决异步方式</a:t>
            </a:r>
          </a:p>
        </p:txBody>
      </p:sp>
      <p:sp>
        <p:nvSpPr>
          <p:cNvPr id="128" name="回调函数…"/>
          <p:cNvSpPr txBox="1"/>
          <p:nvPr>
            <p:ph type="body" sz="half" idx="1"/>
          </p:nvPr>
        </p:nvSpPr>
        <p:spPr>
          <a:xfrm>
            <a:off x="1473200" y="4073458"/>
            <a:ext cx="21437600" cy="5004330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回调函数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事件监听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发布/订阅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回调函数"/>
          <p:cNvSpPr txBox="1"/>
          <p:nvPr>
            <p:ph type="title"/>
          </p:nvPr>
        </p:nvSpPr>
        <p:spPr>
          <a:xfrm>
            <a:off x="1473200" y="1608666"/>
            <a:ext cx="21437600" cy="1476442"/>
          </a:xfrm>
          <a:prstGeom prst="rect">
            <a:avLst/>
          </a:prstGeom>
        </p:spPr>
        <p:txBody>
          <a:bodyPr/>
          <a:lstStyle/>
          <a:p>
            <a:pPr/>
            <a:r>
              <a:t>回调函数</a:t>
            </a:r>
          </a:p>
        </p:txBody>
      </p:sp>
      <p:pic>
        <p:nvPicPr>
          <p:cNvPr id="13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93333" y="3286505"/>
            <a:ext cx="7935005" cy="6593054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32" name="回调函数的优点是简单、容易理解和部署。…"/>
          <p:cNvSpPr txBox="1"/>
          <p:nvPr>
            <p:ph type="body" sz="quarter" idx="1"/>
          </p:nvPr>
        </p:nvSpPr>
        <p:spPr>
          <a:xfrm>
            <a:off x="1303866" y="3901281"/>
            <a:ext cx="11004551" cy="5363502"/>
          </a:xfrm>
          <a:prstGeom prst="rect">
            <a:avLst/>
          </a:prstGeom>
        </p:spPr>
        <p:txBody>
          <a:bodyPr anchor="t"/>
          <a:lstStyle/>
          <a:p>
            <a:pPr marL="0" indent="0" defTabSz="817244">
              <a:spcBef>
                <a:spcPts val="5000"/>
              </a:spcBef>
              <a:buSzTx/>
              <a:buNone/>
              <a:defRPr sz="4752">
                <a:effectLst>
                  <a:outerShdw sx="100000" sy="100000" kx="0" ky="0" algn="b" rotWithShape="0" blurRad="50292" dist="37719" dir="5400000">
                    <a:srgbClr val="000000"/>
                  </a:outerShdw>
                </a:effectLst>
                <a:latin typeface="PingFang SC Light"/>
                <a:ea typeface="PingFang SC Light"/>
                <a:cs typeface="PingFang SC Light"/>
                <a:sym typeface="PingFang SC Light"/>
              </a:defRPr>
            </a:pPr>
            <a:r>
              <a:t>回调函数的优点是简单、容易理解和部署。</a:t>
            </a:r>
          </a:p>
          <a:p>
            <a:pPr marL="0" indent="0" defTabSz="817244">
              <a:spcBef>
                <a:spcPts val="5000"/>
              </a:spcBef>
              <a:buSzTx/>
              <a:buNone/>
              <a:defRPr sz="4752">
                <a:effectLst>
                  <a:outerShdw sx="100000" sy="100000" kx="0" ky="0" algn="b" rotWithShape="0" blurRad="50292" dist="37719" dir="5400000">
                    <a:srgbClr val="000000"/>
                  </a:outerShdw>
                </a:effectLst>
                <a:latin typeface="PingFang SC Light"/>
                <a:ea typeface="PingFang SC Light"/>
                <a:cs typeface="PingFang SC Light"/>
                <a:sym typeface="PingFang SC Light"/>
              </a:defRPr>
            </a:pPr>
            <a:r>
              <a:t>缺点是不利于代码的阅读和维护，各个部分之间高度耦合（Coupling）、流程混乱，而且每个任务只能指定一个回调函数。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事件监听"/>
          <p:cNvSpPr txBox="1"/>
          <p:nvPr>
            <p:ph type="title"/>
          </p:nvPr>
        </p:nvSpPr>
        <p:spPr>
          <a:xfrm>
            <a:off x="1473200" y="1608666"/>
            <a:ext cx="21437600" cy="1476442"/>
          </a:xfrm>
          <a:prstGeom prst="rect">
            <a:avLst/>
          </a:prstGeom>
        </p:spPr>
        <p:txBody>
          <a:bodyPr/>
          <a:lstStyle/>
          <a:p>
            <a:pPr/>
            <a:r>
              <a:t>事件监听</a:t>
            </a:r>
          </a:p>
        </p:txBody>
      </p:sp>
      <p:sp>
        <p:nvSpPr>
          <p:cNvPr id="135" name="回调函数的优点是简单、容易理解和部署。…"/>
          <p:cNvSpPr txBox="1"/>
          <p:nvPr>
            <p:ph type="body" sz="quarter" idx="1"/>
          </p:nvPr>
        </p:nvSpPr>
        <p:spPr>
          <a:xfrm>
            <a:off x="1303866" y="3901281"/>
            <a:ext cx="11004551" cy="5363502"/>
          </a:xfrm>
          <a:prstGeom prst="rect">
            <a:avLst/>
          </a:prstGeom>
        </p:spPr>
        <p:txBody>
          <a:bodyPr anchor="t"/>
          <a:lstStyle/>
          <a:p>
            <a:pPr marL="0" indent="0" defTabSz="817244">
              <a:spcBef>
                <a:spcPts val="5000"/>
              </a:spcBef>
              <a:buSzTx/>
              <a:buNone/>
              <a:defRPr sz="4752">
                <a:effectLst>
                  <a:outerShdw sx="100000" sy="100000" kx="0" ky="0" algn="b" rotWithShape="0" blurRad="50292" dist="37719" dir="5400000">
                    <a:srgbClr val="000000"/>
                  </a:outerShdw>
                </a:effectLst>
                <a:latin typeface="PingFang SC Light"/>
                <a:ea typeface="PingFang SC Light"/>
                <a:cs typeface="PingFang SC Light"/>
                <a:sym typeface="PingFang SC Light"/>
              </a:defRPr>
            </a:pPr>
            <a:r>
              <a:t>回调函数的优点是简单、容易理解和部署。</a:t>
            </a:r>
          </a:p>
          <a:p>
            <a:pPr marL="0" indent="0" defTabSz="817244">
              <a:spcBef>
                <a:spcPts val="5000"/>
              </a:spcBef>
              <a:buSzTx/>
              <a:buNone/>
              <a:defRPr sz="4752">
                <a:effectLst>
                  <a:outerShdw sx="100000" sy="100000" kx="0" ky="0" algn="b" rotWithShape="0" blurRad="50292" dist="37719" dir="5400000">
                    <a:srgbClr val="000000"/>
                  </a:outerShdw>
                </a:effectLst>
                <a:latin typeface="PingFang SC Light"/>
                <a:ea typeface="PingFang SC Light"/>
                <a:cs typeface="PingFang SC Light"/>
                <a:sym typeface="PingFang SC Light"/>
              </a:defRPr>
            </a:pPr>
            <a:r>
              <a:t>缺点是不利于代码的阅读和维护，各个部分之间高度耦合（Coupling）、流程混乱，而且每个任务只能指定一个回调函数。</a:t>
            </a:r>
          </a:p>
        </p:txBody>
      </p:sp>
      <p:pic>
        <p:nvPicPr>
          <p:cNvPr id="136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73200" y="3364732"/>
            <a:ext cx="7578184" cy="6436599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发布/订阅"/>
          <p:cNvSpPr txBox="1"/>
          <p:nvPr>
            <p:ph type="title"/>
          </p:nvPr>
        </p:nvSpPr>
        <p:spPr>
          <a:xfrm>
            <a:off x="1473200" y="1608666"/>
            <a:ext cx="21437600" cy="1476442"/>
          </a:xfrm>
          <a:prstGeom prst="rect">
            <a:avLst/>
          </a:prstGeom>
        </p:spPr>
        <p:txBody>
          <a:bodyPr/>
          <a:lstStyle/>
          <a:p>
            <a:pPr/>
            <a:r>
              <a:t>发布/订阅</a:t>
            </a:r>
          </a:p>
        </p:txBody>
      </p:sp>
      <p:sp>
        <p:nvSpPr>
          <p:cNvPr id="139" name="这种方法的性质与”事件监听”类似，但是明显优于后者。…"/>
          <p:cNvSpPr txBox="1"/>
          <p:nvPr>
            <p:ph type="body" sz="half" idx="1"/>
          </p:nvPr>
        </p:nvSpPr>
        <p:spPr>
          <a:xfrm>
            <a:off x="1303866" y="3901281"/>
            <a:ext cx="11004551" cy="76318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latin typeface="PingFang SC Light"/>
                <a:ea typeface="PingFang SC Light"/>
                <a:cs typeface="PingFang SC Light"/>
                <a:sym typeface="PingFang SC Light"/>
              </a:defRPr>
            </a:pPr>
            <a:r>
              <a:t>这种方法的性质与”事件监听”类似，但是明显优于后者。</a:t>
            </a:r>
          </a:p>
          <a:p>
            <a:pPr marL="0" indent="0">
              <a:buSzTx/>
              <a:buNone/>
              <a:defRPr>
                <a:latin typeface="PingFang SC Light"/>
                <a:ea typeface="PingFang SC Light"/>
                <a:cs typeface="PingFang SC Light"/>
                <a:sym typeface="PingFang SC Light"/>
              </a:defRPr>
            </a:pPr>
            <a:r>
              <a:t>因为我们可以通过查看”消息中心”，了解存在多少信号、每个信号有多少订阅者，从而监控程序的运行。</a:t>
            </a:r>
          </a:p>
          <a:p>
            <a:pPr marL="0" indent="0">
              <a:buSzTx/>
              <a:buNone/>
              <a:defRPr>
                <a:latin typeface="PingFang SC Light"/>
                <a:ea typeface="PingFang SC Light"/>
                <a:cs typeface="PingFang SC Light"/>
                <a:sym typeface="PingFang SC Light"/>
              </a:defRPr>
            </a:pPr>
            <a:r>
              <a:t>而且可以实现多个任务的绑定。</a:t>
            </a:r>
          </a:p>
        </p:txBody>
      </p:sp>
      <p:pic>
        <p:nvPicPr>
          <p:cNvPr id="140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02575" y="4111400"/>
            <a:ext cx="7977435" cy="7211602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通过jQuery解决异步方式"/>
          <p:cNvSpPr txBox="1"/>
          <p:nvPr>
            <p:ph type="title"/>
          </p:nvPr>
        </p:nvSpPr>
        <p:spPr>
          <a:xfrm>
            <a:off x="1473200" y="1608666"/>
            <a:ext cx="21437600" cy="1476442"/>
          </a:xfrm>
          <a:prstGeom prst="rect">
            <a:avLst/>
          </a:prstGeom>
        </p:spPr>
        <p:txBody>
          <a:bodyPr/>
          <a:lstStyle/>
          <a:p>
            <a:pPr/>
            <a:r>
              <a:t>通过jQuery解决异步方式</a:t>
            </a:r>
          </a:p>
        </p:txBody>
      </p:sp>
      <p:sp>
        <p:nvSpPr>
          <p:cNvPr id="143" name="通过jQuery#when方法同样可以实现类似于Promise对象的功能。并且通过when可以使得多个异步并行请求，然后获取返回值进行回调处理…"/>
          <p:cNvSpPr txBox="1"/>
          <p:nvPr/>
        </p:nvSpPr>
        <p:spPr>
          <a:xfrm>
            <a:off x="1219200" y="3994150"/>
            <a:ext cx="9751816" cy="735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通过jQuery#when方法同样可以实现类似于Promise对象的功能。并且通过when可以使得多个异步并行请求，然后获取返回值进行回调处理</a:t>
            </a:r>
          </a:p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通过#</a:t>
            </a:r>
            <a:r>
              <a:t>done或者#then两种方式进行回调。</a:t>
            </a:r>
          </a:p>
        </p:txBody>
      </p:sp>
      <p:pic>
        <p:nvPicPr>
          <p:cNvPr id="144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53557" y="4116502"/>
            <a:ext cx="12561519" cy="710859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通过Promise解决异步方式"/>
          <p:cNvSpPr txBox="1"/>
          <p:nvPr>
            <p:ph type="title"/>
          </p:nvPr>
        </p:nvSpPr>
        <p:spPr>
          <a:xfrm>
            <a:off x="1473200" y="1608666"/>
            <a:ext cx="21437600" cy="1476442"/>
          </a:xfrm>
          <a:prstGeom prst="rect">
            <a:avLst/>
          </a:prstGeom>
        </p:spPr>
        <p:txBody>
          <a:bodyPr/>
          <a:lstStyle/>
          <a:p>
            <a:pPr/>
            <a:r>
              <a:t>通过Promise解决异步方式</a:t>
            </a:r>
          </a:p>
        </p:txBody>
      </p:sp>
      <p:sp>
        <p:nvSpPr>
          <p:cNvPr id="147" name="Promise最初被提出是在E语言中， 它是基于并列/并行处理设计的一种编程语言。…"/>
          <p:cNvSpPr txBox="1"/>
          <p:nvPr/>
        </p:nvSpPr>
        <p:spPr>
          <a:xfrm>
            <a:off x="1468405" y="3435350"/>
            <a:ext cx="21108523" cy="735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Promise最初被提出是在E语言中， 它是基于并列/并行处理设计的一种编程语言。</a:t>
            </a:r>
          </a:p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ES6将Promise归纳入了新特性中，从而将异步处理抽象化。与回调函数方式不同在于，在使用promise进行一步处理的时候，我们必须按照接口规定的方法编写处理代码。</a:t>
            </a:r>
          </a:p>
          <a:p>
            <a:pPr algn="l">
              <a:spcBef>
                <a:spcPts val="5100"/>
              </a:spcBef>
              <a:defRPr sz="4800"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promise的功能是可以将复杂的异步处理轻松地进行模式化， 这也可以说得上是使用promise的理由之一。</a:t>
            </a:r>
          </a:p>
        </p:txBody>
      </p:sp>
      <p:pic>
        <p:nvPicPr>
          <p:cNvPr id="148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545415" y="10338927"/>
            <a:ext cx="5718502" cy="3128992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mise的API"/>
          <p:cNvSpPr txBox="1"/>
          <p:nvPr>
            <p:ph type="title"/>
          </p:nvPr>
        </p:nvSpPr>
        <p:spPr>
          <a:xfrm>
            <a:off x="1710266" y="1907645"/>
            <a:ext cx="20963468" cy="1374776"/>
          </a:xfrm>
          <a:prstGeom prst="rect">
            <a:avLst/>
          </a:prstGeom>
        </p:spPr>
        <p:txBody>
          <a:bodyPr/>
          <a:lstStyle/>
          <a:p>
            <a:pPr/>
            <a:r>
              <a:t>Promise的API</a:t>
            </a:r>
          </a:p>
        </p:txBody>
      </p:sp>
      <p:sp>
        <p:nvSpPr>
          <p:cNvPr id="151" name="then(onResolve, onReject)…"/>
          <p:cNvSpPr txBox="1"/>
          <p:nvPr>
            <p:ph type="body" idx="1"/>
          </p:nvPr>
        </p:nvSpPr>
        <p:spPr>
          <a:xfrm>
            <a:off x="1473200" y="3905250"/>
            <a:ext cx="17227220" cy="8039101"/>
          </a:xfrm>
          <a:prstGeom prst="rect">
            <a:avLst/>
          </a:prstGeom>
        </p:spPr>
        <p:txBody>
          <a:bodyPr/>
          <a:lstStyle/>
          <a:p>
            <a:pPr marL="573023" indent="-573023" defTabSz="775969">
              <a:spcBef>
                <a:spcPts val="4700"/>
              </a:spcBef>
              <a:buBlip>
                <a:blip r:embed="rId2"/>
              </a:buBlip>
              <a:defRPr sz="4512">
                <a:effectLst>
                  <a:outerShdw sx="100000" sy="100000" kx="0" ky="0" algn="b" rotWithShape="0" blurRad="47752" dist="35814" dir="5400000">
                    <a:srgbClr val="000000"/>
                  </a:outerShdw>
                </a:effectLst>
              </a:defRPr>
            </a:pPr>
            <a:r>
              <a:t>then(onResolve, onReject)</a:t>
            </a:r>
          </a:p>
          <a:p>
            <a:pPr marL="573023" indent="-573023" defTabSz="775969">
              <a:spcBef>
                <a:spcPts val="4700"/>
              </a:spcBef>
              <a:buBlip>
                <a:blip r:embed="rId2"/>
              </a:buBlip>
              <a:defRPr sz="4512">
                <a:effectLst>
                  <a:outerShdw sx="100000" sy="100000" kx="0" ky="0" algn="b" rotWithShape="0" blurRad="47752" dist="35814" dir="5400000">
                    <a:srgbClr val="000000"/>
                  </a:outerShdw>
                </a:effectLst>
              </a:defRPr>
            </a:pPr>
            <a:r>
              <a:t>catch(onReject)</a:t>
            </a:r>
          </a:p>
          <a:p>
            <a:pPr marL="573023" indent="-573023" defTabSz="775969">
              <a:spcBef>
                <a:spcPts val="4700"/>
              </a:spcBef>
              <a:buBlip>
                <a:blip r:embed="rId2"/>
              </a:buBlip>
              <a:defRPr sz="4512">
                <a:effectLst>
                  <a:outerShdw sx="100000" sy="100000" kx="0" ky="0" algn="b" rotWithShape="0" blurRad="47752" dist="35814" dir="5400000">
                    <a:srgbClr val="000000"/>
                  </a:outerShdw>
                </a:effectLst>
              </a:defRPr>
            </a:pPr>
            <a:r>
              <a:t>resolve(callback)</a:t>
            </a:r>
          </a:p>
          <a:p>
            <a:pPr marL="573023" indent="-573023" defTabSz="775969">
              <a:spcBef>
                <a:spcPts val="4700"/>
              </a:spcBef>
              <a:buBlip>
                <a:blip r:embed="rId2"/>
              </a:buBlip>
              <a:defRPr sz="4512">
                <a:effectLst>
                  <a:outerShdw sx="100000" sy="100000" kx="0" ky="0" algn="b" rotWithShape="0" blurRad="47752" dist="35814" dir="5400000">
                    <a:srgbClr val="000000"/>
                  </a:outerShdw>
                </a:effectLst>
              </a:defRPr>
            </a:pPr>
            <a:r>
              <a:t>reject(callback)</a:t>
            </a:r>
          </a:p>
          <a:p>
            <a:pPr marL="573023" indent="-573023" defTabSz="775969">
              <a:spcBef>
                <a:spcPts val="4700"/>
              </a:spcBef>
              <a:buBlip>
                <a:blip r:embed="rId2"/>
              </a:buBlip>
              <a:defRPr sz="4512">
                <a:effectLst>
                  <a:outerShdw sx="100000" sy="100000" kx="0" ky="0" algn="b" rotWithShape="0" blurRad="47752" dist="35814" dir="5400000">
                    <a:srgbClr val="000000"/>
                  </a:outerShdw>
                </a:effectLst>
              </a:defRPr>
            </a:pPr>
            <a:r>
              <a:t>all(Array)</a:t>
            </a:r>
          </a:p>
          <a:p>
            <a:pPr marL="573023" indent="-573023" defTabSz="775969">
              <a:spcBef>
                <a:spcPts val="4700"/>
              </a:spcBef>
              <a:buBlip>
                <a:blip r:embed="rId2"/>
              </a:buBlip>
              <a:defRPr sz="4512">
                <a:effectLst>
                  <a:outerShdw sx="100000" sy="100000" kx="0" ky="0" algn="b" rotWithShape="0" blurRad="47752" dist="35814" dir="5400000">
                    <a:srgbClr val="000000"/>
                  </a:outerShdw>
                </a:effectLst>
              </a:defRPr>
            </a:pPr>
            <a:r>
              <a:t>race(Array)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Medium"/>
        <a:ea typeface="Helvetica Neue Medium"/>
        <a:cs typeface="Helvetica Neue Medium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Medium"/>
        <a:ea typeface="Helvetica Neue Medium"/>
        <a:cs typeface="Helvetica Neue Medium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